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9" r:id="rId4"/>
    <p:sldId id="271" r:id="rId5"/>
    <p:sldId id="272" r:id="rId6"/>
    <p:sldId id="273" r:id="rId7"/>
    <p:sldId id="274" r:id="rId8"/>
    <p:sldId id="277" r:id="rId9"/>
    <p:sldId id="275" r:id="rId10"/>
    <p:sldId id="284" r:id="rId11"/>
    <p:sldId id="303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4" r:id="rId20"/>
    <p:sldId id="302" r:id="rId21"/>
    <p:sldId id="301" r:id="rId22"/>
    <p:sldId id="296" r:id="rId23"/>
    <p:sldId id="305" r:id="rId24"/>
    <p:sldId id="307" r:id="rId25"/>
    <p:sldId id="309" r:id="rId26"/>
    <p:sldId id="310" r:id="rId27"/>
    <p:sldId id="308" r:id="rId28"/>
    <p:sldId id="311" r:id="rId29"/>
    <p:sldId id="312" r:id="rId30"/>
    <p:sldId id="314" r:id="rId31"/>
    <p:sldId id="315" r:id="rId32"/>
    <p:sldId id="323" r:id="rId33"/>
    <p:sldId id="324" r:id="rId34"/>
    <p:sldId id="325" r:id="rId35"/>
    <p:sldId id="327" r:id="rId36"/>
    <p:sldId id="328" r:id="rId37"/>
    <p:sldId id="330" r:id="rId38"/>
    <p:sldId id="331" r:id="rId39"/>
    <p:sldId id="333" r:id="rId40"/>
    <p:sldId id="326" r:id="rId41"/>
    <p:sldId id="332" r:id="rId42"/>
    <p:sldId id="334" r:id="rId43"/>
    <p:sldId id="335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3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1C0EFC1-40DB-449D-BCC9-C500185CA5C9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44773D-7CC3-494E-8F97-65DB9C7F1BB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Лекции 9 и 10. Производственная </a:t>
            </a:r>
            <a:r>
              <a:rPr lang="ru-RU" dirty="0">
                <a:solidFill>
                  <a:schemeClr val="tx1"/>
                </a:solidFill>
              </a:rPr>
              <a:t>безопасность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Лектор: профессор В.Н. Гавриленко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080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3491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34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189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548680"/>
            <a:ext cx="8352928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814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656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656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8208962" cy="6121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453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3. 4. Влияние на организм человека электромагнитного излучения  (ЭМИ)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484313"/>
            <a:ext cx="7408862" cy="464185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 smtClean="0"/>
              <a:t>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600" b="1" dirty="0" smtClean="0"/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изменение функционального состояния центральной нервной и сердечно-сосудистой системы,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нарушение обменных процессов,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поражение глаз в виде помутнения хрусталика-катаракты,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изменение в составе крови и др.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При оценке условий труда учитываются время воздействия ЭМИ и характер облучения работающих.</a:t>
            </a:r>
          </a:p>
        </p:txBody>
      </p:sp>
    </p:spTree>
    <p:extLst>
      <p:ext uri="{BB962C8B-B14F-4D97-AF65-F5344CB8AC3E}">
        <p14:creationId xmlns:p14="http://schemas.microsoft.com/office/powerpoint/2010/main" val="1691408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3.5.Первые симптомы воздействия электромагнитного  излучения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1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endParaRPr lang="ru-RU" b="1" dirty="0" smtClean="0"/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утомляемость,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раздражительность,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нарушения сна,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нарушения памяти и внимания.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354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/>
              <a:t> </a:t>
            </a:r>
            <a:r>
              <a:rPr lang="ru-RU" sz="3200" b="1" dirty="0" smtClean="0"/>
              <a:t>    3.6. Средства и методы защиты от ЭМ</a:t>
            </a:r>
            <a:r>
              <a:rPr lang="ru-RU" sz="3200" dirty="0" smtClean="0"/>
              <a:t>И</a:t>
            </a:r>
            <a:r>
              <a:rPr lang="ru-RU" sz="3200" b="1" dirty="0" smtClean="0"/>
              <a:t>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484313"/>
            <a:ext cx="7408862" cy="4641850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Организационные мероприятия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предотвращение попадания людей в зоны с высокой напряженностью ЭМИ,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создание санитарно-защитных зон вокруг антенных сооружений различного типа,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ограничение длительности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работы персонала и оборудования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2.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Лечебно-профилактические мероприятия: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раннее выявление нарушений в состоянии здоровья работающих;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предварительные и периодические медицинские осмотры лиц, работающих в условиях воздействия СВЧ - 1 раз в 12 месяцев, УВЧ и ВЧ-диапазона - 1 раз в 24 месяца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3176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3.7. Средства и методы защиты от ЭМИ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989138"/>
            <a:ext cx="7408862" cy="4137025"/>
          </a:xfrm>
        </p:spPr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smtClean="0"/>
              <a:t>        3.Инженерно-технические мероприятия защиты: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dirty="0" err="1" smtClean="0"/>
              <a:t>электрогерметизация</a:t>
            </a:r>
            <a:r>
              <a:rPr lang="ru-RU" sz="2800" b="1" dirty="0" smtClean="0"/>
              <a:t> элементов схем, блоков, узлов установки  с целью снижения или устранения электромагнитного излучения;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dirty="0" smtClean="0"/>
              <a:t>защита рабочего места от облучения или удаление его на безопасное расстояние от источника излучения.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800" b="1" dirty="0" smtClean="0"/>
              <a:t>применение средств индивидуальной защиты( специальная одежда, выполненная из металлизированной ткани,  защитные очки).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845390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      3.8.    Источники ЭП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71538" y="1700213"/>
            <a:ext cx="7408862" cy="47529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Источниками электрических полей (ЭП) промышленной частоты являются: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линии электропередач высокого и сверхвысокого напряжения, открытые распределительные устройства (ОРУ). 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длительное хроническое воздействие ЭП приводит к расстройствам в состоянии здоровья работающих, обусловленных функциональными нарушении ми в деятельности нервной и сердечно-сосудистой систем.</a:t>
            </a: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предельно допустимый уровень напряженности воздействующего ЭП равен 25 кВ/м. Пребывание в ЭП напряженностью более 25 кВ/м без средств защиты не допускается.</a:t>
            </a:r>
          </a:p>
        </p:txBody>
      </p:sp>
    </p:spTree>
    <p:extLst>
      <p:ext uri="{BB962C8B-B14F-4D97-AF65-F5344CB8AC3E}">
        <p14:creationId xmlns:p14="http://schemas.microsoft.com/office/powerpoint/2010/main" val="1095929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 </a:t>
            </a:r>
            <a:r>
              <a:rPr lang="ru-RU" b="1" dirty="0" smtClean="0"/>
              <a:t>     3.9. Средства защиты от ЭП частотой 50 </a:t>
            </a:r>
            <a:r>
              <a:rPr lang="ru-RU" b="1" dirty="0" err="1" smtClean="0"/>
              <a:t>гц</a:t>
            </a:r>
            <a:r>
              <a:rPr lang="ru-RU" b="1" dirty="0" smtClean="0"/>
              <a:t>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стационарные экранирующие устройства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(козырьки, навесы, перегородки);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• переносные (передвижные) экранизирующие устройства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(инвентарные навесы, палатки, перегородки, щиты, зонты, экраны и т.д.);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• индивидуальные средства защиты: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защитный костюм-куртка и брюки, комбинезон, экранизирующий головной убор, специальная обувь с токопроводящей резиновой подошвой.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062212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3.10. Статическое электричество 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931150" cy="4873625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Заряды возникают при соприкосновении, трении, размельчении или пересыпании однородных или разнородных диэлектриков, при транспортировке сыпучих веществ.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Мерами защиты являются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заземление оборудования;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для человека -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антиэлектростатическая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обувь с электропроводящей подошвой, спецодежда;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• для автомашин - антистатик.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2971223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1.1.Производственная безопасность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1.состояние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 защищенности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производственного</a:t>
            </a:r>
          </a:p>
          <a:p>
            <a:pPr marL="0" indent="0"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персонала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 от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вредных воздействий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технологических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процессов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 энергии, средств, 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предметов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 условий и режимов труда 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 производстве;</a:t>
            </a: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2.регулируется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 законодательством о труде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нормами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 и правилами охраны труда и техники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6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3.11 . Разновидности лазерных технологий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лазерная поверхностная термообработка;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лазерная сварка;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лазерная размерная обработка;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измерительная лазерная технология;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лазерная интенсификация химических реакций;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азерная хирургия, терапия, косметология. </a:t>
            </a:r>
          </a:p>
        </p:txBody>
      </p:sp>
    </p:spTree>
    <p:extLst>
      <p:ext uri="{BB962C8B-B14F-4D97-AF65-F5344CB8AC3E}">
        <p14:creationId xmlns:p14="http://schemas.microsoft.com/office/powerpoint/2010/main" val="4092819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3.12.Особенности применения лазерного излучения 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850" y="1557338"/>
            <a:ext cx="7956550" cy="4568825"/>
          </a:xfrm>
        </p:spPr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Расширение сферы их использование увеличивает контингент лиц,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подвергающихся воздействию лазерного излучения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выдвигает необходимость профилактики опасного и вредного действия этого фактора.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Действия лазеров на организм человека проявляется в повреждении органов зрения, кожных покровов, а также в разнообразных функциональных изменениях в центральной нервной, сердечно-сосудистой, эндокринной системах.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Кроме того, работа лазерных установок, как правило, сопровождается шумом, достигающим уровня 70-80дБ.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Индивидуальные средства защиты 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специальные очки, щитки, маски, снижающие облучение глаз до уровня предельно допустимого облучения. Работающим с лазерами необходимы предварительные и периодические (1 раз в год) медицинские осмотры терапевта, окулиста, невропатолога.</a:t>
            </a:r>
          </a:p>
        </p:txBody>
      </p:sp>
    </p:spTree>
    <p:extLst>
      <p:ext uri="{BB962C8B-B14F-4D97-AF65-F5344CB8AC3E}">
        <p14:creationId xmlns:p14="http://schemas.microsoft.com/office/powerpoint/2010/main" val="2754567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/>
              <a:t>3</a:t>
            </a:r>
            <a:r>
              <a:rPr lang="ru-RU" b="1" dirty="0" smtClean="0"/>
              <a:t>.13.Меры защиты от лазерного излучения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556792"/>
            <a:ext cx="7899648" cy="4873625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экранирование </a:t>
            </a:r>
            <a:r>
              <a:rPr lang="ru-RU" sz="4300" b="1" dirty="0">
                <a:latin typeface="Times New Roman" pitchFamily="18" charset="0"/>
                <a:cs typeface="Times New Roman" pitchFamily="18" charset="0"/>
              </a:rPr>
              <a:t>открытого луча лазера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43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ограждение </a:t>
            </a:r>
            <a:r>
              <a:rPr lang="ru-RU" sz="4300" b="1" dirty="0">
                <a:latin typeface="Times New Roman" pitchFamily="18" charset="0"/>
                <a:cs typeface="Times New Roman" pitchFamily="18" charset="0"/>
              </a:rPr>
              <a:t>опасной зоны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43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дистанционное управление;</a:t>
            </a:r>
          </a:p>
          <a:p>
            <a:pPr>
              <a:defRPr/>
            </a:pPr>
            <a:r>
              <a:rPr lang="ru-RU" sz="4300" b="1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краны </a:t>
            </a:r>
            <a:r>
              <a:rPr lang="ru-RU" sz="4300" b="1" dirty="0">
                <a:latin typeface="Times New Roman" pitchFamily="18" charset="0"/>
                <a:cs typeface="Times New Roman" pitchFamily="18" charset="0"/>
              </a:rPr>
              <a:t>и ограждения - из материалов, непроницаемых для лазерного излучения, с минимальным коэффициентом отражения, огнестойкие </a:t>
            </a:r>
            <a:r>
              <a:rPr lang="ru-RU" sz="4300" b="1" i="1" dirty="0">
                <a:latin typeface="Times New Roman" pitchFamily="18" charset="0"/>
                <a:cs typeface="Times New Roman" pitchFamily="18" charset="0"/>
              </a:rPr>
              <a:t>(текстолит, полупрозрачное стекло, чёрная ткань).</a:t>
            </a:r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3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181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5.1. Электробезопасность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750" y="1484313"/>
            <a:ext cx="8208963" cy="50403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600" dirty="0" smtClean="0"/>
          </a:p>
          <a:p>
            <a:pPr eaLnBrk="1" hangingPunct="1">
              <a:lnSpc>
                <a:spcPct val="8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Электробезопасность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система организационных и технических мероприятий и средств, обеспечивающих защиту людей от вредного и опасного воздействия электрического тока, электрической дуги, электромагнитного поля и статического электричества ( 2 % от всех травм, пятая часть всех случаев травматизма со смертельным исходом).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5718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5.2.Факторы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влияющие на исход поражения человека электрическим током.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208912" cy="51331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Сила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тока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главный фактор, определяющий последствия или степень поражения человека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током: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Пороговый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ощутимый ток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наименьшее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значение силы тока, вызывающего при прохождении через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ощутимые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раздражения( переменный  - 0,5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1,5 мА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постояный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7 мА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Пороговый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неотпускающий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ток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наименьшее значение силы тока, вызывающего судорожные сокращения мышц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руки (переменный 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10 мА,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постоянный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50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80 мА).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Пороговый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фибрилляционный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(смертельно опасный) ток </a:t>
            </a:r>
            <a:r>
              <a:rPr lang="ru-RU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наименьшее значение силы тока, вызывающего при прохождении через тело человека фибрилляцию сердца (хаотические и разновременные сокращения волокон сердечной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мышцы, переменный-в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пределах 80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100 мА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постоянный ток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300 мА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12390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5.3.Факторы, влияющие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исход поражения человека электрическим током.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2.Величина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электрического сопротивления тела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человека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расчетах, связанных с обеспечением электробезопасности, сопротивление кожи человека принимается 1000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Ом).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3.Частота тока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наиболее опасен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ток частотой от 20 до 1000 Гц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Переменный ток опаснее постоянного, но это характерно только для напряжений до 250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300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В, при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больших напряжениях опаснее становится постоянный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ток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4.Длительность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протекания тока через тело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человека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(через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30 секунд после начала действия тока сопротивление тела человека уменьшается на 25%, а через 90 с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на 70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%).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/>
          </a:p>
        </p:txBody>
      </p:sp>
    </p:spTree>
    <p:extLst>
      <p:ext uri="{BB962C8B-B14F-4D97-AF65-F5344CB8AC3E}">
        <p14:creationId xmlns:p14="http://schemas.microsoft.com/office/powerpoint/2010/main" val="3678991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28215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5.4.Факторы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влияющие на исход поражения человека электрическим током.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5.Пути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прохождения тока через организм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человека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наиболее опасно- 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ток проходит через жизненно важные органы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головной и спинной мозг, сердце,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легкие).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6.Схема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включения в цепь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(двух- или однофазное).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7.Состояние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окружающей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температуры, относительной влажности и степени запыленности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воздуха).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8.Индивидуальные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свойства человека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состояние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здоровья и профессио­нальная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подготовка).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457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5.5. Влияние электрического тока на человека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Термическое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ожоги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отдельных участков тела,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нагрев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кровеносных сосудов, нервных тканей и т.п.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Электролитическое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разложение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крови и лимфы 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значительные нарушения их физико-химического состава.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Биологическое действие тока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раздражение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живых тканей организма,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непроизвольные судорожные сокращения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сердечной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мышцы, спазм лёгких, нарушение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или полное прекращение деятельности органов дыхания и кровообращения.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9820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5.6 . Поражения электрическим током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412875"/>
            <a:ext cx="7985125" cy="4641850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Наружные повреждения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Электро-ожоги ( тепловое действия тока или электрической дуги);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лектро-знаки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поражения в виде отметок  бело-желтого или серого цвета, появляющиеся при сильном контакте с металлическими токоведущими частями);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металлизация кожи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результат глубокого проникания в кожу мельчайших частиц металла, расплавленного под действием электрической дуги)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ослепление электрической дугой.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              Внутренние повреждения: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поражение нервной системы, сердца, органов дыхания, паралич частей тела.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461963"/>
            <a:ext cx="791527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10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5.7.защита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поражения элек­трическим током на производстве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7920880" cy="4873752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1.Конструкция электроустановок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(соответствие 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требованиям, указанным в государственных стандартах  и технических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условиях).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Организационные мероприятия(  назначение лиц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ответственных за электрохозяйство, назначение лиц, ответственных за безопасное ведение работ, выдача разрешения на подготовку рабочих мест и на допуск к работам, оформление в оперативном журнале перерывов 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работе персонала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 оформление наряда-допуска перед выполнением электромонтажных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работ).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20053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1.2. Общие требования безопасности труда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smtClean="0"/>
              <a:t>Требования безопасности к устройству зданий и сооружений.</a:t>
            </a:r>
          </a:p>
          <a:p>
            <a:pPr eaLnBrk="1" hangingPunct="1"/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smtClean="0"/>
              <a:t>Требования безопасности к оборудованию и технологическим процессам, </a:t>
            </a:r>
          </a:p>
          <a:p>
            <a:pPr eaLnBrk="1" hangingPunct="1"/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800" b="1" i="1" smtClean="0"/>
              <a:t>Требования безопасности к рабочим местам</a:t>
            </a:r>
            <a:r>
              <a:rPr lang="ru-RU" sz="2800" i="1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88271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5.8.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Технические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мероприятия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защиты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поражения элек­трическим током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484313"/>
            <a:ext cx="7912100" cy="4929187"/>
          </a:xfrm>
        </p:spPr>
        <p:txBody>
          <a:bodyPr>
            <a:normAutofit/>
          </a:bodyPr>
          <a:lstStyle/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i="1" dirty="0"/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золяция (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сопротивление изоляции на каждом участки сети не менее 0,5 Мом);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ащитное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зануление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соединение с нулевым защитным проводником металлических нетоковедущих частей оборудования).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ащитное заземление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 соединение с землей или ее эквивалентом металлических нетоковедущих частей, , сопротивление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заземления  не более 4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Ом. 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• защитное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автоматическое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отключение;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• применение блокировочных устройств;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• применение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предупреждающей сигнализации и знаков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безопасности;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•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примнгнгтн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средств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индивидуальной защиты 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4083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/>
              <a:t>5.9.  Виды заземления 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2" y="1628775"/>
            <a:ext cx="7920111" cy="449738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• естественное заземление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(проложенные в земле водопроводные трубы, обсадные трубы артезианских колодцев, скважин, металлические конструкции зданий, соединенные с землей);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искусственное заземление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(контуры):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стальные трубы диаметром 30-50 мм, стальные уголки от 40х40 мм до 60х60 мм длинной 2,5-3 м, заглубляемые в землю в определенном порядке в соответствии с проектом);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отключение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(быстродействующая защита, обеспечивающая автоматическое отключение электроустановки при возникновении в ней опасности поражения током. 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Основные требования: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высокая чувствительность,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малое время отключения (0,06 - 0,2 сек),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достаточная надежность.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34400433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5.10.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Средства защиты человека от поражения электрическим током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136904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Электрозащитные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классифицируются: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1. по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назначению: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изолирующие (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диэлектрические штанги, перчатки, ковры, галоши, слесарно-монтажный инструмент с изолирующими ручками и др.);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ограждающие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(щиты, барьеры, предупредительные плакаты и др.);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предохранительные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(предохранительные пояса, страховочные канаты, монтерские когти, защитные каски и др.);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2.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характеру применения: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коллективной и индивидуальной защиты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45483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5.11.Классификация изолирующих электрозащитных средств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7787208" cy="4989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1.Основные 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средства,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которые  выдерживают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рабочее напряжение электроустановки 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позволяют прикасаться к токоведущим частям, находящимся под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напряжением  (до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1000 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изолирующие штанги, диэлектрические перчатки, измерительные клещи, указатели напряжения, слесарно-монтажный инструмент с изолирующими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рукоятками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2. Дополнительные 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средства, которые при данном рабочем напряжении не могут обеспечить защиту работника от поражения электрическим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током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самостоятельно  (до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1000 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диэлектрические галоши, боты, ковры, переносные зазем­ления, изолирующие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подставки).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1149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6.1. Основные понятия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Пожарная профилактика -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комплекс мер для предупреждения пожара или уменьшения его последствий. </a:t>
            </a: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Противопожарная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защита –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комплекс организационных мероприятий, технических средств и сил, направленных на предотвращение возникновения, развития и обеспечение тушения пожара, а также на защиту людей и материальных ценностей от воздействия его опасных факторов.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6834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/>
              <a:t> </a:t>
            </a:r>
            <a:r>
              <a:rPr lang="ru-RU" sz="3800" b="1" dirty="0" smtClean="0"/>
              <a:t>   6.2. Пожар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002588" cy="48736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200" b="1" smtClean="0">
                <a:latin typeface="Times New Roman" pitchFamily="18" charset="0"/>
                <a:cs typeface="Times New Roman" pitchFamily="18" charset="0"/>
              </a:rPr>
              <a:t>процесс горения, возникший непроизвольно (или по злому умыслу), который будет развиваться и продолжаться до тех пор, пока не выгорят все горючие вещества и материалы, либо не возникнут условия, приводящие к самопотуханию, либо не будут приняты специальные активные меры по его локализации и тушению.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Очаг пожара - место (участок) наиболее интенсивного горения.             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ru-RU" sz="2300" b="1" smtClean="0">
                <a:latin typeface="Times New Roman" pitchFamily="18" charset="0"/>
                <a:cs typeface="Times New Roman" pitchFamily="18" charset="0"/>
              </a:rPr>
              <a:t>горение с выделением теплоты, света и продукта сгорания;</a:t>
            </a:r>
          </a:p>
          <a:p>
            <a:pPr eaLnBrk="1" hangingPunct="1">
              <a:lnSpc>
                <a:spcPct val="80000"/>
              </a:lnSpc>
            </a:pPr>
            <a:r>
              <a:rPr lang="ru-RU" sz="2300" b="1" smtClean="0">
                <a:latin typeface="Times New Roman" pitchFamily="18" charset="0"/>
                <a:cs typeface="Times New Roman" pitchFamily="18" charset="0"/>
              </a:rPr>
              <a:t>газообмен (массообмен) под воздействием конвенционных потоков горячих и холодных газов, обеспечивающий доставку в зону горения окислителя и отвод из нее продуктов сгорания;</a:t>
            </a:r>
          </a:p>
          <a:p>
            <a:pPr eaLnBrk="1" hangingPunct="1">
              <a:lnSpc>
                <a:spcPct val="80000"/>
              </a:lnSpc>
            </a:pPr>
            <a:r>
              <a:rPr lang="ru-RU" sz="2300" b="1" smtClean="0">
                <a:latin typeface="Times New Roman" pitchFamily="18" charset="0"/>
                <a:cs typeface="Times New Roman" pitchFamily="18" charset="0"/>
              </a:rPr>
              <a:t>передача теплоты из зоны горения в окружающее пространство (опасность загорания рядом стоящих объектов).</a:t>
            </a:r>
          </a:p>
        </p:txBody>
      </p:sp>
    </p:spTree>
    <p:extLst>
      <p:ext uri="{BB962C8B-B14F-4D97-AF65-F5344CB8AC3E}">
        <p14:creationId xmlns:p14="http://schemas.microsoft.com/office/powerpoint/2010/main" val="24005196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/>
              <a:t> </a:t>
            </a:r>
            <a:r>
              <a:rPr lang="ru-RU" sz="3800" b="1" dirty="0" smtClean="0"/>
              <a:t> 6.3. Зоны в очаге пожара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7950" y="1484313"/>
            <a:ext cx="8172450" cy="46418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mtClean="0"/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Зона горения -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часть пространства, в котором протекают процессы термического разложения горючих материалов в объеме диффузионного факела пламени;</a:t>
            </a:r>
            <a:endParaRPr lang="ru-RU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Зона теплового воздействия -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прилегающая к зоне горения часть пространства, в пределах которого протекают процессы теплообмена между поверхностью пламени и окружающими строительными конструкциями и горючими материалами;</a:t>
            </a:r>
            <a:endParaRPr lang="ru-RU" b="1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Зона задымления –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зона, где продукты сгорания поднимаются над зоной горения в виде тепловой струи и образуют в верхней зоне под перекрытием слой дыма.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0049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 </a:t>
            </a:r>
            <a:r>
              <a:rPr lang="ru-RU" sz="3200" dirty="0" smtClean="0"/>
              <a:t> </a:t>
            </a:r>
            <a:r>
              <a:rPr lang="ru-RU" sz="3200" b="1" dirty="0" smtClean="0"/>
              <a:t>6.4 . Классификация производств по степени ПВО</a:t>
            </a:r>
            <a:endParaRPr lang="ru-RU" sz="3200" b="1" u="sng" dirty="0" smtClean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484313"/>
            <a:ext cx="7812087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2000" b="1" i="1" u="sng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производства, связанные с применением веществ, способных взрываться и гореть при взаимодействии с водой, кислородом воздуха или друг с другом; горючих газов, нижний предел воспламенения которых составляет 10% и менее к общему объему; жидкостей с температурой вспышки паров до 28°С </a:t>
            </a: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включительно(НПЗ, химические заводы, трубопроводы, склады нефтепродуктов).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2000" b="1" i="1" u="sng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-производства, связанные с обращением горючих газов, нижний предел воспламенения которых более 10% к общему объему; жидкостей с температурой вспышки от 28° до 61°С включительно (</a:t>
            </a: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цеха приготовления угольной пыли, древесной муки, сахарной пудры, выбойные и размольные отделения мельниц).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u="sng" smtClean="0">
                <a:latin typeface="Times New Roman" pitchFamily="18" charset="0"/>
                <a:cs typeface="Times New Roman" pitchFamily="18" charset="0"/>
              </a:rPr>
              <a:t>Категории </a:t>
            </a:r>
            <a:r>
              <a:rPr lang="ru-RU" sz="2000" b="1" i="1" u="sng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 -  производства, связанные с применением жидкостей с температурой вспышки паров выше 61°С, горючих пылей и волокон, нижний предел взрываемости которых более 65 г/м3( </a:t>
            </a: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лесопильные, модельные деревообрабатывающие,, столярные цехи, склады древесных материалов).</a:t>
            </a:r>
            <a:endParaRPr lang="ru-RU" sz="2000" b="1" i="1" u="sng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1155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/>
              <a:t> </a:t>
            </a:r>
            <a:r>
              <a:rPr lang="ru-RU" sz="3800" b="1" dirty="0" smtClean="0"/>
              <a:t>6.5. Классификация производств по степени ПВО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00113" y="1700213"/>
            <a:ext cx="7408862" cy="453707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b="1" i="1" u="sng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- производства, связанные с применением негорючих веществ и материалов, находящихся в горячем, раскаленном или расплавленном состоянии (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литейные, кузнечные, сборочно-сварочные цехи, котельные на жидком и газообразном топлив.</a:t>
            </a:r>
            <a:endParaRPr lang="ru-RU" b="1" i="1" u="sng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en-US" b="1" i="1" u="sng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b="1" i="1" u="sng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производства, связанные с применением негорючих веществ и материалов, находящихся в холодном состоянии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(слесарные, механические цехи, склады несгораемых материалов).</a:t>
            </a:r>
            <a:endParaRPr lang="ru-RU" b="1" i="1" u="sng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b="1" i="1" u="sng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-  производства, связанные с применением горючих газов  и взрывоопасной пыли в таком количестве, что она может образовывать взрывоопасные смеси (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зарядные станции кислотных и щелочных аккумуляторов).</a:t>
            </a:r>
          </a:p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Font typeface="Symbol" pitchFamily="18" charset="2"/>
              <a:buNone/>
              <a:defRPr/>
            </a:pPr>
            <a:endParaRPr lang="ru-RU" sz="2000" b="1" u="sng" smtClean="0"/>
          </a:p>
        </p:txBody>
      </p:sp>
    </p:spTree>
    <p:extLst>
      <p:ext uri="{BB962C8B-B14F-4D97-AF65-F5344CB8AC3E}">
        <p14:creationId xmlns:p14="http://schemas.microsoft.com/office/powerpoint/2010/main" val="424086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6.6.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Пожарная безопасность объекта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491" name="Объект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7467600" cy="5060950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состояние объекта, при котором минимизируется  возможность возникновения и развития пожара и воздействия на людей его опасных факторов, а также обеспечивается защита материальных ценностей:</a:t>
            </a:r>
          </a:p>
          <a:p>
            <a:pPr>
              <a:defRPr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устранение условий возникновения пожара ;</a:t>
            </a:r>
          </a:p>
          <a:p>
            <a:pPr>
              <a:defRPr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минимизация его последствий;</a:t>
            </a:r>
          </a:p>
          <a:p>
            <a:pPr>
              <a:defRPr/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оздание  системы пожарной безопасности, направленной на предотвращение пожара,  снижение воздействия на  людей и материальные ценности опасных факторов пожара, в том числе их вторичных проявлений </a:t>
            </a:r>
          </a:p>
        </p:txBody>
      </p:sp>
    </p:spTree>
    <p:extLst>
      <p:ext uri="{BB962C8B-B14F-4D97-AF65-F5344CB8AC3E}">
        <p14:creationId xmlns:p14="http://schemas.microsoft.com/office/powerpoint/2010/main" val="1008778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2.1.Производственный шум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dirty="0" smtClean="0"/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Совокупность звуков различной интенсивности и частоты:</a:t>
            </a:r>
          </a:p>
          <a:p>
            <a:pPr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беспорядочно изменяющаяся во времени;</a:t>
            </a:r>
          </a:p>
          <a:p>
            <a:pPr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неблагоприятно воздействующих на организм человека, </a:t>
            </a:r>
          </a:p>
          <a:p>
            <a:pPr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мешающая его работе и отдыху, </a:t>
            </a:r>
          </a:p>
          <a:p>
            <a:pPr>
              <a:defRPr/>
            </a:pP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нижающая работоспособность,</a:t>
            </a:r>
          </a:p>
          <a:p>
            <a:pPr>
              <a:defRPr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может привести к развитию профессиональных заболеваний.</a:t>
            </a:r>
          </a:p>
          <a:p>
            <a:pPr>
              <a:defRPr/>
            </a:pPr>
            <a:endParaRPr lang="ru-RU" sz="2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8392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6.7.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Пассивные меры пожарной профилактики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859216" cy="5205192"/>
          </a:xfrm>
        </p:spPr>
        <p:txBody>
          <a:bodyPr>
            <a:normAutofit fontScale="92500"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1) архитектурно-планировочные решения –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зонирование территории предприятия и установление между отдельными зданиями противопожарных разрывов. </a:t>
            </a:r>
            <a:endParaRPr lang="ru-RU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) конструктивные решения внутри здания:</a:t>
            </a:r>
          </a:p>
          <a:p>
            <a:pPr lvl="0"/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противопожарные стены (брандмауэры) делят цеха на противопожарные отсеки;</a:t>
            </a:r>
          </a:p>
          <a:p>
            <a:pPr lvl="0"/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противопожарные зоны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применяются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для ограничения распространения пожара в здании;</a:t>
            </a:r>
          </a:p>
          <a:p>
            <a:pPr lvl="0"/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противопожарные перекрытия исключают распространение пожара по вертикали здания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огнепреградители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− устройства, пропускающие паровоздушные смеси, но препятствующие распространению пламени;</a:t>
            </a:r>
          </a:p>
          <a:p>
            <a:r>
              <a:rPr lang="ru-RU" sz="2200" b="1" i="1" dirty="0" err="1">
                <a:latin typeface="Times New Roman" pitchFamily="18" charset="0"/>
                <a:cs typeface="Times New Roman" pitchFamily="18" charset="0"/>
              </a:rPr>
              <a:t>противодымная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 защита снижает задымление здания при пожаре и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позволяют распространяться дыму по горизонтальным и вертикальным каналам в здании.</a:t>
            </a:r>
          </a:p>
        </p:txBody>
      </p:sp>
    </p:spTree>
    <p:extLst>
      <p:ext uri="{BB962C8B-B14F-4D97-AF65-F5344CB8AC3E}">
        <p14:creationId xmlns:p14="http://schemas.microsoft.com/office/powerpoint/2010/main" val="23198311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6.8.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меры пожарной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профилактики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автоматической пожарной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сигнализации;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установка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систем автоматического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пожаротушения;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снабжения помещений первичными средствами пожаротушения и т.п.</a:t>
            </a:r>
          </a:p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3329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6.9.Огнетушащие вещества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075240" cy="52051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вещества,  позволяющие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создать условия для прекращения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горе­ния: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вода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охлаждает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разбавляет реагирующие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вещества, изолирует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горючие вещества от зоны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горения);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огнетушащая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(охлаждает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изолирует горючие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вещества от зоны горения);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инертные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разбавители(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водяной пар, азот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углеводороды(торможения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химических реакций окисления при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горении, бром-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фторпроизводные метана и этана,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фреоны);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огнетушащие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вещества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составы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 основе бикарбоната натрия, углекислого натрия, фосфорно-аммонийной соли,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силикагеля).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8632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6.10.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Первичные</a:t>
            </a:r>
            <a:r>
              <a:rPr lang="ru-RU" sz="3200" b="1" dirty="0" smtClean="0"/>
              <a:t> </a:t>
            </a:r>
            <a:r>
              <a:rPr lang="ru-RU" sz="3200" b="1" dirty="0"/>
              <a:t>средства пожаротушения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пожарные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стволы (водяные и воздушно-пенные), действующие от внутреннего противопожарного водопровода (внутренних пожарных кранов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огнетушители,;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сухой песок;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пожарный инвентарь;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асбестовые полотна, войлочные маты,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кошмы;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бочки с водой (применяются в сельской местности).</a:t>
            </a:r>
          </a:p>
        </p:txBody>
      </p:sp>
    </p:spTree>
    <p:extLst>
      <p:ext uri="{BB962C8B-B14F-4D97-AF65-F5344CB8AC3E}">
        <p14:creationId xmlns:p14="http://schemas.microsoft.com/office/powerpoint/2010/main" val="574864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734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333375"/>
            <a:ext cx="7776864" cy="5975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585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 </a:t>
            </a:r>
            <a:r>
              <a:rPr lang="ru-RU" b="1" dirty="0" smtClean="0"/>
              <a:t>   2.3. Классификация  производственных шумов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484313"/>
            <a:ext cx="7991475" cy="4968875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/>
              <a:t> </a:t>
            </a:r>
            <a:r>
              <a:rPr lang="ru-RU" b="1" i="1" dirty="0" smtClean="0"/>
              <a:t>Степень вредности шума характеризуется его силой, частотой, продолжительностью и регулярностью воздействия</a:t>
            </a:r>
            <a:r>
              <a:rPr lang="ru-RU" sz="2000" b="1" i="1" dirty="0" smtClean="0"/>
              <a:t>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b="1" dirty="0" smtClean="0"/>
              <a:t>          </a:t>
            </a:r>
            <a:r>
              <a:rPr lang="ru-RU" b="1" dirty="0" smtClean="0"/>
              <a:t>Классификация шумов с точки зрения безопасности: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мешающий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мешающий речевой связи (разговоры, движения людских потоков).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раздражающий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вызывающий нервное напряжение, снижение работоспособности (гудение неисправной лампы дневного света в помещении, хлопанье двери и т.п.).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вредный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вызывающий хронические заболевания, сердечно-сосудистой и нервной систем (различные виды производственных шумов).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травмирующий 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резко нарушающий физиологические функции организма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2167139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2.4. Допустимые уровни шума на рабочих местах 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484313"/>
            <a:ext cx="8064500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 помещениях для умственной работы без источников шума (кабинеты, конструкторские бюро, здравпункты) - 50 дБ;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 помещениях конторского труда с источниками шума (клавиатура ПК, телетайпы и т.п.) - 60 дБ;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На рабочих местах производственных помещений и на территории производственных предприятий - 85 дБ;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На территориях жилой застройки в городском районе в 2м от жилых зданий и границ площадок отдыха - 40 дБ.</a:t>
            </a:r>
          </a:p>
        </p:txBody>
      </p:sp>
    </p:spTree>
    <p:extLst>
      <p:ext uri="{BB962C8B-B14F-4D97-AF65-F5344CB8AC3E}">
        <p14:creationId xmlns:p14="http://schemas.microsoft.com/office/powerpoint/2010/main" val="495793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2.5.Степень воздействия производственных шумов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зависит от: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1. близости от источника шума;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2.длительности воздействия(рабочий день);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3.замкнутости рабочего пространства(рабочее помещение);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4.интенсивности физических нагрузок;</a:t>
            </a:r>
          </a:p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 характеристик шума(частота, интенсивность);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6.наличия комплекса других ВПФ.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578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41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2.7.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Методы борьбы с производственным шумом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750" y="1412875"/>
            <a:ext cx="7740650" cy="4713288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уменьшение шума в источнике его возникновения (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повышение точности изготовления отдельных узлов машины, уменьшение зазоров, замены стальных шестерен пластмассовыми, балансировка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вукопоглощение, звукоизоляция, установка глушителей шума, амортизаторов;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рациональное размещение цехов и оборудования, дистанционное управление механизмами;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применение средств индивидуальной защиты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наушники, шлемы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противошумные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вкладыши);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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периодические врачебные освидетельствования работающих на производствах с повышенным шумом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06232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226</TotalTime>
  <Words>2748</Words>
  <Application>Microsoft Office PowerPoint</Application>
  <PresentationFormat>Экран (4:3)</PresentationFormat>
  <Paragraphs>221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Эркер</vt:lpstr>
      <vt:lpstr>Лекции 9 и 10. Производственная безопасность </vt:lpstr>
      <vt:lpstr>1.1.Производственная безопасность</vt:lpstr>
      <vt:lpstr>1.2. Общие требования безопасности труда</vt:lpstr>
      <vt:lpstr>2.1.Производственный шум</vt:lpstr>
      <vt:lpstr>Презентация PowerPoint</vt:lpstr>
      <vt:lpstr>    2.3. Классификация  производственных шумов</vt:lpstr>
      <vt:lpstr>    2.4. Допустимые уровни шума на рабочих местах </vt:lpstr>
      <vt:lpstr>2.5.Степень воздействия производственных шумов</vt:lpstr>
      <vt:lpstr>2.7. Методы борьбы с производственным шумом </vt:lpstr>
      <vt:lpstr>Презентация PowerPoint</vt:lpstr>
      <vt:lpstr>Презентация PowerPoint</vt:lpstr>
      <vt:lpstr>Презентация PowerPoint</vt:lpstr>
      <vt:lpstr>    3. 4. Влияние на организм человека электромагнитного излучения  (ЭМИ)</vt:lpstr>
      <vt:lpstr>     3.5.Первые симптомы воздействия электромагнитного  излучения </vt:lpstr>
      <vt:lpstr>     3.6. Средства и методы защиты от ЭМИ </vt:lpstr>
      <vt:lpstr>    3.7. Средства и методы защиты от ЭМИ</vt:lpstr>
      <vt:lpstr>      3.8.    Источники ЭП</vt:lpstr>
      <vt:lpstr>       3.9. Средства защиты от ЭП частотой 50 гц </vt:lpstr>
      <vt:lpstr>     3.10. Статическое электричество </vt:lpstr>
      <vt:lpstr>  3.11 . Разновидности лазерных технологий </vt:lpstr>
      <vt:lpstr>  3.12.Особенности применения лазерного излучения </vt:lpstr>
      <vt:lpstr>3.13.Меры защиты от лазерного излучения</vt:lpstr>
      <vt:lpstr>     5.1. Электробезопасность</vt:lpstr>
      <vt:lpstr>5.2.Факторы, влияющие на исход поражения человека электрическим током.</vt:lpstr>
      <vt:lpstr>5.3.Факторы, влияющие на исход поражения человека электрическим током.</vt:lpstr>
      <vt:lpstr>5.4.Факторы, влияющие на исход поражения человека электрическим током.</vt:lpstr>
      <vt:lpstr>5.5. Влияние электрического тока на человека</vt:lpstr>
      <vt:lpstr> 5.6 . Поражения электрическим током </vt:lpstr>
      <vt:lpstr>5.7.защита от поражения элек­трическим током на производстве  </vt:lpstr>
      <vt:lpstr>5.8. Технические мероприятия защиты от поражения элек­трическим током  </vt:lpstr>
      <vt:lpstr>5.9.  Виды заземления </vt:lpstr>
      <vt:lpstr>5.10. Средства защиты человека от поражения электрическим током.</vt:lpstr>
      <vt:lpstr>5.11.Классификация изолирующих электрозащитных средств </vt:lpstr>
      <vt:lpstr>6.1. Основные понятия</vt:lpstr>
      <vt:lpstr>    6.2. Пожар</vt:lpstr>
      <vt:lpstr>  6.3. Зоны в очаге пожара</vt:lpstr>
      <vt:lpstr>  6.4 . Классификация производств по степени ПВО</vt:lpstr>
      <vt:lpstr> 6.5. Классификация производств по степени ПВО</vt:lpstr>
      <vt:lpstr>6.6. Пожарная безопасность объекта </vt:lpstr>
      <vt:lpstr>6.7. Пассивные меры пожарной профилактики</vt:lpstr>
      <vt:lpstr>6.8. Активные меры пожарной профилактики</vt:lpstr>
      <vt:lpstr>6.9.Огнетушащие вещества</vt:lpstr>
      <vt:lpstr>6.10.Первичные средства пожаротушения.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9.Производственная безопасность</dc:title>
  <dc:creator>User</dc:creator>
  <cp:lastModifiedBy>User</cp:lastModifiedBy>
  <cp:revision>24</cp:revision>
  <dcterms:created xsi:type="dcterms:W3CDTF">2016-12-21T16:49:58Z</dcterms:created>
  <dcterms:modified xsi:type="dcterms:W3CDTF">2017-04-19T06:36:42Z</dcterms:modified>
</cp:coreProperties>
</file>